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69" r:id="rId6"/>
    <p:sldId id="259" r:id="rId7"/>
    <p:sldId id="260" r:id="rId8"/>
    <p:sldId id="261" r:id="rId9"/>
    <p:sldId id="265" r:id="rId10"/>
    <p:sldId id="267" r:id="rId11"/>
    <p:sldId id="266" r:id="rId12"/>
    <p:sldId id="268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0-12-12T05:30:00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98">
    <iact:property name="dataType"/>
    <iact:actionData xml:id="d0">
      <inkml:trace xmlns:inkml="http://www.w3.org/2003/InkML" xml:id="stk0" contextRef="#ctx0" brushRef="#br0">166 2502 0,'23'0'137,"1"0"-100,-1 0-23,1 0-7,0 0 8,-1 0-10,1 0 14,-1 0-14,1 0 4,0 0 4,-1 0-5,1 0 8,-1 0-11,1 0 3,0 0 15,-1 0-9,1 0 2,-1 0-11,1 0 2,-24 24 8,24-24-9,-1 0 3,1 23 5,-1-23-6,1 0-1,0 0 22,-1 0-7,1 0 29,-1 0-14,1 0 14,0 0-44,-1 24 0,1-24 8,-1 0-8,25 0 8,-25 0-8,1 0 9,-1 0-10,1 0 4,0 0 1,-1 0-2,1 0 5,-1 0-7,1 0 2,0 0 12,-1 0-14,1 0 7,-1 0-9,1 0 34,0 0-3,-1 0 7</inkml:trace>
    </iact:actionData>
  </iact:action>
  <iact:action type="add" startTime="9083">
    <iact:property name="dataType"/>
    <iact:actionData xml:id="d1">
      <inkml:trace xmlns:inkml="http://www.w3.org/2003/InkML" xml:id="stk1" contextRef="#ctx0" brushRef="#br0">4178 2833 0,'23'0'147,"1"0"-96,-1 0-45,1 0 19,0 0-13,-1 0 18,1 0-16,-1 0 8,1 0 29,0 0-9,-1 0 8,1 0-42,-1 23 0,25-23 7,-25 0-7,1 24 7,-1-24-6,1 0 3,0 0-4,-1 0-1,1 0 0,-1 0 1,1 0 6,0 23-8,-1-23 3,1 0 5,-1 0-6,1 0 16,0 0-10,-1 0-1,1 0 67,-1 0-24,1 0-32,23 0-19,-23 0 2,23 0 1,24 0 2,-48 0-5,25 0 6,-25-23-9,24 23 9,-23 0-5,0 0 10,-1-24 6,1 24 14,-1 0 38,1 0-58,0 0 0,-1 0-15,1 0 9,-1 0 4,1 0-8,0 0 8,-1 0-4,1 0 4,-1 0 7,1 0-5,0 24-1,-1-24-11,1 0 7,-1 23-7,25-23 7,-48 24-7,23-24 2,1 0 1,-1 0 1,1 0 17,0 0-9,-1 0 12,1 0-14,-1 0 1,1 0 7,0 0-8,-1 0 2,1 0-3,-1 0-3,1 0 17,0 0-15,-1 0 13,1 0-11,-1 0-5,1 0 5,0 0-7,-1 0 6,24 0-5,1 0 7,-25 0-10,1 0 14,-1 0-13,1 0 15,0 0-7,-24-24 62,0 1-28,0-1-18,0 1-15,0-1 14,0 0-7,-24 24-8,24-23 20,0-1-9,-24 0-4,1 24 2,23-23-16,0-1 8,-24 24-11,1-23 13,-1 23-7,24-24-5,-24 24 2,1-24 1,-1 24 7,1 0-9,-1 0 4,24-23-5,-24 23 3,1 0-2,23-24 2,-24 24 0,1 0-2,-1 0 4,24-23-5,-24 23 4,1 0-3,23-24 8,-24 24-7,1 0 8,-1 0 7,24-24-15,-24 24 65,1 0-27,-1 0-11,1 0-22,-1 0-7,0 0 9,1 0-5,-1 0 15,1 0-20,-1-23 10,0 23 9,1 0-15,-1 0 3,1 0-1,-1 0 4,0 0-9,1 0 13,23-24-8,-24 24-1,1 0 8,-1 0-2,0 0-7,1 0-2,-1 0 9,1 0 0,-1 0 0,0 0-11,1 0 2,-1 0 20,1 0-19,23-23 1,-24 23-5,0 0 10,1 0-8,-1 0 9,1 0-5,-1 0 1,0 0 1,1 0-6,-1 0 21,1 0-21,-1 0 10,0 0-8,1 0 1,-1 0 8,1 0-14,-1 0 14,0 0-8,1 0 5,-1 0 4,1 0-10,-1 0 15,0 0-14,1 0 6,-1 0-3,1 0-10,-1 0 17,0 0-11,1 0 7,-1 0-8,1 0 3,-1 23 14,0-23-16,24 24 0,-23-24 1,-1 0 8,1 0-4,-1 0 42,0 23-27,1 1 28,-1-24-31,1 0-9,23 24 0,-24-24-11,0 0 7,1 0 5,-1 0-11,1 0 6,-1 0 1,0 0-8,1 0 10,-1 0-5,1 0 4,-1 0-2,0 0-3,1 23 6,-1-23-9,24 24 5,-23-24-5,-1 0 11,0 0-5,24 23 13,-23-23-12,23 24 0,-24-24-5,24 24 15,-23-1 4,23 1-18,0-1 8,0 1-7,0 0-2,0-1 7,0 1-6,0 0 5,23-1-5,1 1 0,-1-1 6,1 1-4,0-24-9,-1 0 17,-23 24-11,24-24 2,-1 0 59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0-12-12T05:30:00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633">
    <iact:property name="dataType"/>
    <iact:actionData xml:id="d0">
      <inkml:trace xmlns:inkml="http://www.w3.org/2003/InkML" xml:id="stk0" contextRef="#ctx0" brushRef="#br0">27330 14234 0,'23'0'99,"1"0"-85,23 0-2,-23 0-5,-1 0 0,1 0 1,0 0-1,-1 0 3,1 0-6,-1 0 10,1 0-9,0 0 3,-1 0 11,1 0-3,-1 0-5,1 0 4,0 0-1,-1 0 1,1 0-7,-24-23-2,23 23 1,1 0 1,0 0 8,-1 0-12,1 0 4,-1 0 8,1 0-8,0 0 13,-1 0-12,1 0 6,-1 0-2,1 0-6,0 0 8,-1 0-11,1 0 5,-1 0 7,1 0-9,-24-24 8,24 24-8,-1 0 2,1 0-4,-1 0 9,1 0-9,0 0 13,-1 0-10,1 0-1,-24-24 2,23 24-4,1 0 3,-24-23-1,24 23 0,-1-24 1,1 24-1,-1 0 8,-23-23-6,24 23-7,-24-24 10,24 24-6,-1 0 1,1 0 6,-1-24-3,1 24-5,-24-23 0,24 23 5,-24-24-2,23 24-2,-23-23 32,24 23-23,-24-24 21,23 24-14,-23-24 4,0 1-8,0-1 4,0 1-14,-23-1-2,23 0 8,0 1 1,-24 23-7,24-24-1,-23 0 0,23 1 2,-24-1 11,0 1-11,1-1 5,23 0 0,-24 1 1,1 23-1,23-24 8,-24 24-14,0-23-1,1 23 7,-1 0-5,1 0-3,23-24 1,-24 24 0,0-24 0,1 1 7,-1 23-3,1 0-6,-25-24 10,25 24-9,-24-23 0,-1 23 3,25-24 0,-24 24-3,-1-24 3,25 24-3,-24 0 1,-1 0 0,25 0 1,-1 0 1,1 0-4,-1 0 10,0 0-11,1 0 7,-1 0 3,1 0-7,-1 0 7,0 0-4,1 0-5,-1 0 9,1 0-6,-1 0 6,0 24-9,1-24 6,-1 0 2,1 24-4,-1-1 4,0 1 3,1-24-2,-1 0-7,1 23 1,-1 1 7,0-24-11,1 24 20,-1-1-9,1-23 0,23 24 21,-24-24-29,24 23 1,-24 1 7,24 0 12,-23-1-18,-1 1 13,24-1-5,0 1 0,0 0 72,0-1-66,0 1 6,0 0-20,0-1 6,0 1-3,0-1 3,0 1 10,24-24-21,-24 24 3,0-1 0,23-23 1,-23 24 0,24-1-1,-24 1 7,24-24-9,-24 24 3,23-24 14,-23 23-6,24-23 13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0-12-12T05:30:00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26">
    <iact:property name="dataType"/>
    <iact:actionData xml:id="d0">
      <inkml:trace xmlns:inkml="http://www.w3.org/2003/InkML" xml:id="stk0" contextRef="#ctx0" brushRef="#br0">3658 3588 0,'0'-24'101,"0"1"-90,-23 23-6,-24-48 0,-1 1 1,1 24 3,-24-25-3,1 25 1,-1 23 4,24-24-6,-24 24 6,24-23-7,23 23 5,-23 0-3,0-24 3,23 24-3,-23-24-1,0 24 6,23-23-6,0 23 4,1-24-4,-1 24 12,1 0-10,-1-23 1,0 23 8,1-24-10,-1 24 7,1 0 3,-1 0 0,0 0 50,1-24-54,-1 24 3,1 0-8,-1 0 9,-23-23-10,23 23 3,-23 0-7,0 0 9,23 0-4,-23 0 1,23 0 0,1 0-2,-1 0 4,1 23-6,-1-23 19,0 0-16,1 0 9,-1 0-12,1 24 7,-1 0 9,0-24-5,1 23 25,-1-23 2,1 0-29,23 24-6,0-1 0,-24-23 1,0 0 8,24 24-11,-23 0 10,-1-1 0,1-23 0,23 24 1,0-1-4,-24-23-5,24 24 15,-24-24-13,24 24-2,0-1 6,0 1 17,0-1-13,0 1 7,0 0-10,0-1 19,0 1-19,0 0 2,0-1 14,0 1-17,24-24 9,-24 23-6,0 1-3,0 0 10,24-24-8,-1 23 3,1 1-1,-24-1-1,23 1-11,1 0 5,0-24 7,-24 23-10,23-23 3,1 24 7,-1-24 10,1 0-20,-24 23 9,24-23-10,-1 24 4,1-24-5,-1 0 17,-23 24-18,24-24 6,0 0 5,-1 0-6,1 23-4,-1-23 3,25 0-1,-25 0 0,24 0 2,-23 0-3,23 0 3,0 0-4,1 0 10,-25 0-11,1 0 4,-1 0 0,1 0 2,23 0-5,0 0 6,-23 0-7,23 0 5,-23 0-3,23 0 0,0 0 3,-23 0 0,23 0-5,-23 0 2,-1 0 3,24 0-3,-23 0 3,23 0-3,-23 0 4,23 0-4,-23 0 2,-1 0-3,1 0 5,-1 0-5,1 0 12,0 0-9,-1 0-2,-23-23 3,24 23-3,-1 0 1,1 0 7,0 0-6,-1 0-4,1 0 15,-1 0-15,1 0 13,0 0-10,-24-24 8,23 24 6,1 0 8,-24-24-21,23 24 29,-23-23 0,24-1-30,0 1 7,-24-1 8,23 0-7,1 24 14,-24-23 0,0-1-7,23 24-9,-23-23-4,0-1 27,0 0-21</inkml:trace>
    </iact:actionData>
  </iact:action>
</iact:action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30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0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42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8162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22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20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129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67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8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38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40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68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39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6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9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7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00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D2D4E51-8844-4069-A85B-E19FD8678D96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F7F85-B73E-4352-89B3-291297ECB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09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microsoft.com/office/2011/relationships/inkAction" Target="../ink/inkAction2.xml"/><Relationship Id="rId4" Type="http://schemas.openxmlformats.org/officeDocument/2006/relationships/image" Target="../media/image1.jpeg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11" Type="http://schemas.openxmlformats.org/officeDocument/2006/relationships/image" Target="../media/image13.png"/><Relationship Id="rId5" Type="http://schemas.openxmlformats.org/officeDocument/2006/relationships/image" Target="../media/image2.png"/><Relationship Id="rId10" Type="http://schemas.microsoft.com/office/2011/relationships/inkAction" Target="../ink/inkAction3.xml"/><Relationship Id="rId4" Type="http://schemas.openxmlformats.org/officeDocument/2006/relationships/image" Target="../media/image1.jpe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jpe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microsoft.com/office/2011/relationships/inkAction" Target="../ink/inkAction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35884-1B37-4DC8-AEEC-4D295633F3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/>
              <a:t>CS410 Course Project:</a:t>
            </a:r>
            <a:br>
              <a:rPr lang="en-US" sz="5400" dirty="0"/>
            </a:br>
            <a:r>
              <a:rPr lang="en-US" sz="4400" dirty="0"/>
              <a:t>Implement LRR for </a:t>
            </a:r>
            <a:r>
              <a:rPr lang="en-US" sz="4400" dirty="0" err="1"/>
              <a:t>MeTA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027-7620-44FB-B780-C62E2E73D9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Zachariah Dick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F14F6B1-F974-4EBD-BF17-7B4B4A83BD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38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1"/>
    </mc:Choice>
    <mc:Fallback>
      <p:transition spd="slow" advTm="8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EAA8D1-E943-49A2-B081-D40A5A963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43467" y="1288881"/>
            <a:ext cx="10905066" cy="428023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600337C-C466-4E39-BCCC-0A657C135C9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87680" y="4818240"/>
              <a:ext cx="569520" cy="306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600337C-C466-4E39-BCCC-0A657C135C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778320" y="4808880"/>
                <a:ext cx="588240" cy="32508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A81D61B-DBEF-47C3-90B3-13144EF03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17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50"/>
    </mc:Choice>
    <mc:Fallback>
      <p:transition spd="slow" advTm="17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EAE93-3A44-4F0C-8F55-A957FC059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5927D-EBF6-4E76-9764-4DD09CE7A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test function in ./LARA/</a:t>
            </a:r>
            <a:r>
              <a:rPr lang="en-US" dirty="0" err="1"/>
              <a:t>src</a:t>
            </a:r>
            <a:r>
              <a:rPr lang="en-US" dirty="0"/>
              <a:t>/main.cpp call </a:t>
            </a:r>
            <a:r>
              <a:rPr lang="en-US" dirty="0" err="1"/>
              <a:t>lrr_test</a:t>
            </a:r>
            <a:r>
              <a:rPr lang="en-US" dirty="0"/>
              <a:t>(), where you can modify the parameters for this function. </a:t>
            </a:r>
          </a:p>
          <a:p>
            <a:r>
              <a:rPr lang="en-US" dirty="0"/>
              <a:t>You will find a document in this code called “manual.pdf” which comes from the original java project and contains more detail about the Lara implementation in these projects.</a:t>
            </a:r>
          </a:p>
          <a:p>
            <a:r>
              <a:rPr lang="en-US" dirty="0"/>
              <a:t>Unfortunately running the C++ project does not currently produce any meaningful results.</a:t>
            </a:r>
          </a:p>
          <a:p>
            <a:r>
              <a:rPr lang="en-US" dirty="0"/>
              <a:t>You can see the saved model, and predictions in the ./LARA/Data directory.</a:t>
            </a:r>
          </a:p>
          <a:p>
            <a:r>
              <a:rPr lang="en-US" dirty="0"/>
              <a:t>See next slide for example picture.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648A284-34FF-4883-8200-1B967EA317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759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31"/>
    </mc:Choice>
    <mc:Fallback>
      <p:transition spd="slow" advTm="7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FE31D7-75D5-4C98-A044-8924D5B25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643467" y="893573"/>
            <a:ext cx="10905066" cy="507085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B2F4449-F646-45F8-ABA1-057393D4DEE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7200" y="1121760"/>
              <a:ext cx="722520" cy="3146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B2F4449-F646-45F8-ABA1-057393D4DE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7840" y="1112400"/>
                <a:ext cx="741240" cy="3333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DAB0EEC-AAC3-498C-ABDF-AE10DCC02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3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47"/>
    </mc:Choice>
    <mc:Fallback>
      <p:transition spd="slow" advTm="12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A3FE-1253-40A4-A7BE-4BCCCED8D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(if I had more time!)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507DD-49F9-4272-A1FE-FD82C969F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Upgrade the Java project so that I can run it as a reference of comparison to the C++ project.</a:t>
            </a:r>
          </a:p>
          <a:p>
            <a:r>
              <a:rPr lang="en-US" dirty="0"/>
              <a:t>Upgrade the </a:t>
            </a:r>
            <a:r>
              <a:rPr lang="en-US" dirty="0" err="1"/>
              <a:t>MeTA</a:t>
            </a:r>
            <a:r>
              <a:rPr lang="en-US" dirty="0"/>
              <a:t> project so that it can be built with updated tools.</a:t>
            </a:r>
          </a:p>
          <a:p>
            <a:r>
              <a:rPr lang="en-US" dirty="0"/>
              <a:t>Replace the algebra implementation with an optimized library, maybe a Boost library.</a:t>
            </a:r>
          </a:p>
          <a:p>
            <a:r>
              <a:rPr lang="en-US" dirty="0"/>
              <a:t>Replace the LBFGS code with an updated optimizer quasi-newton algorithm.</a:t>
            </a:r>
          </a:p>
          <a:p>
            <a:r>
              <a:rPr lang="en-US" dirty="0"/>
              <a:t>Develop a dataset with expected output for each function using the what has been output by the Java code.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E3FB5BE-8E55-4893-BCCC-7EAE77B988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9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38"/>
    </mc:Choice>
    <mc:Fallback>
      <p:transition spd="slow" advTm="44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6BDC6-B5DD-49EB-A01C-138F8ACAD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87B9C-5C6D-477A-BF92-743A1EA19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Hongning</a:t>
            </a:r>
            <a:r>
              <a:rPr lang="en-US" dirty="0"/>
              <a:t> Wang, Yue Lu, and </a:t>
            </a:r>
            <a:r>
              <a:rPr lang="en-US" dirty="0" err="1"/>
              <a:t>ChengXiang</a:t>
            </a:r>
            <a:r>
              <a:rPr lang="en-US" dirty="0"/>
              <a:t> </a:t>
            </a:r>
            <a:r>
              <a:rPr lang="en-US" dirty="0" err="1"/>
              <a:t>Zhai</a:t>
            </a:r>
            <a:r>
              <a:rPr lang="en-US" dirty="0"/>
              <a:t>, Latent aspect rating analysis on review text data: a rating regression approach. In Proceedings of ACM KDD 2010, pp. 783-792, 2010. DOI=10.1145/1835804.1835903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0592C4-9B79-4455-98FE-2155DCF671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73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3"/>
    </mc:Choice>
    <mc:Fallback>
      <p:transition spd="slow" advTm="6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8169-5FE7-4BA4-BDA5-806C55FC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922FE-168B-46B8-9E91-895859E21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the aspect segmentation and Latent Rating Regression model in C++ from the paper “latent aspect rating analysis on review text data: a rating regression approach”. </a:t>
            </a:r>
          </a:p>
          <a:p>
            <a:r>
              <a:rPr lang="en-US" dirty="0"/>
              <a:t>Developed with the intent to be easily ported into the </a:t>
            </a:r>
            <a:r>
              <a:rPr lang="en-US" dirty="0" err="1"/>
              <a:t>MeTA</a:t>
            </a:r>
            <a:r>
              <a:rPr lang="en-US" dirty="0"/>
              <a:t> codebase.</a:t>
            </a:r>
          </a:p>
          <a:p>
            <a:r>
              <a:rPr lang="en-US" dirty="0"/>
              <a:t>I was able to use the original Java project code as a reference for this. So, ultimately the project was rewriting the Java code in C++.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3804A61-C34E-4A91-98E6-32F367B15F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030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01"/>
    </mc:Choice>
    <mc:Fallback>
      <p:transition spd="slow" advTm="35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E8F2D-3EFE-468E-A30B-7895A6A8C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A4D5F-3818-4A43-B5A3-8B7EB0AB7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OS: Windows 10</a:t>
            </a:r>
          </a:p>
          <a:p>
            <a:r>
              <a:rPr lang="en-US" dirty="0"/>
              <a:t> Build Tools: MINGW64 implementation of g++.</a:t>
            </a:r>
          </a:p>
          <a:p>
            <a:r>
              <a:rPr lang="en-US" dirty="0"/>
              <a:t>IDE: Visual Studio Code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333B34E-83C2-4700-BC08-1ED742201F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93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29"/>
    </mc:Choice>
    <mc:Fallback>
      <p:transition spd="slow" advTm="11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0AB6C-F9D1-411B-A938-1F16EDD52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B81A3-38C2-4D34-BF35-B01254A7A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C++ code can be found in the LARA directory.</a:t>
            </a:r>
          </a:p>
          <a:p>
            <a:r>
              <a:rPr lang="en-US" dirty="0"/>
              <a:t>The original Java code can be found in the </a:t>
            </a:r>
            <a:r>
              <a:rPr lang="en-US" dirty="0" err="1"/>
              <a:t>OldJavaLARAProject</a:t>
            </a:r>
            <a:r>
              <a:rPr lang="en-US" dirty="0"/>
              <a:t> directory.</a:t>
            </a:r>
          </a:p>
          <a:p>
            <a:r>
              <a:rPr lang="en-US" dirty="0"/>
              <a:t>The project directory structure is the same between the two.</a:t>
            </a:r>
          </a:p>
          <a:p>
            <a:pPr lvl="1"/>
            <a:r>
              <a:rPr lang="en-US" dirty="0" err="1"/>
              <a:t>Src</a:t>
            </a:r>
            <a:r>
              <a:rPr lang="en-US" dirty="0"/>
              <a:t>: contains the source code files.</a:t>
            </a:r>
          </a:p>
          <a:p>
            <a:pPr lvl="1"/>
            <a:r>
              <a:rPr lang="en-US" dirty="0"/>
              <a:t>Includes: contains header files.</a:t>
            </a:r>
          </a:p>
          <a:p>
            <a:pPr lvl="1"/>
            <a:r>
              <a:rPr lang="en-US" dirty="0"/>
              <a:t>Data: includes the data input and output files used by the project.</a:t>
            </a:r>
          </a:p>
          <a:p>
            <a:r>
              <a:rPr lang="en-US" dirty="0"/>
              <a:t>The next slide has a picture of the directory tree structure.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867B03-315E-4E86-BE9B-8CE126D429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08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63"/>
    </mc:Choice>
    <mc:Fallback>
      <p:transition spd="slow" advTm="19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C19DE-43A6-4CBE-B2C8-FDF786706D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4132199" y="643467"/>
            <a:ext cx="3927601" cy="557106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4BE2369-34B9-4795-A825-AF54710E50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0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181"/>
    </mc:Choice>
    <mc:Fallback>
      <p:transition spd="slow" advTm="93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7C61F-95E4-47FE-BA03-6BD17D12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F7732-E2BD-4B23-AFC0-DF33E065B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/>
              <a:t>MeTA</a:t>
            </a:r>
            <a:r>
              <a:rPr lang="en-US" b="1" dirty="0"/>
              <a:t> project </a:t>
            </a:r>
            <a:r>
              <a:rPr lang="en-US" dirty="0"/>
              <a:t>had too much technical debt for me to build it locally on my machine without many errors.</a:t>
            </a:r>
          </a:p>
          <a:p>
            <a:r>
              <a:rPr lang="en-US" dirty="0"/>
              <a:t>The </a:t>
            </a:r>
            <a:r>
              <a:rPr lang="en-US" b="1" dirty="0"/>
              <a:t>original LARA Java Code </a:t>
            </a:r>
            <a:r>
              <a:rPr lang="en-US" dirty="0"/>
              <a:t>project files were not recognizable by my IntelliJ IDE, so I was not able to use it as a debugging tool for my C++ implementation.</a:t>
            </a:r>
          </a:p>
          <a:p>
            <a:r>
              <a:rPr lang="en-US" dirty="0"/>
              <a:t>The Java code referenced some jar file Java specific libraries that I was not able to replace properly. One was a linear algebra library that I replaced by implementing the functionality.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EBB0CCB-BC21-4624-8340-B21CEFF852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0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90"/>
    </mc:Choice>
    <mc:Fallback>
      <p:transition spd="slow" advTm="45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5721-68ED-4E7E-BF7E-4E2916B88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E8C29-4F74-47B9-9D82-362FF85D8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can build and run the program, but the results are not recognizable by the “topics.py” script in the data file, which is used to print out the top M topics.</a:t>
            </a:r>
          </a:p>
          <a:p>
            <a:r>
              <a:rPr lang="en-US" dirty="0"/>
              <a:t>With some investigation it is due to the </a:t>
            </a:r>
            <a:r>
              <a:rPr lang="en-US" b="1" dirty="0"/>
              <a:t>f</a:t>
            </a:r>
            <a:r>
              <a:rPr lang="en-US" dirty="0"/>
              <a:t> value and </a:t>
            </a:r>
            <a:r>
              <a:rPr lang="en-US" b="1" dirty="0" err="1"/>
              <a:t>gnorm</a:t>
            </a:r>
            <a:r>
              <a:rPr lang="en-US" dirty="0"/>
              <a:t> values being insanely large as they are going through the “optimizer” code.</a:t>
            </a:r>
          </a:p>
          <a:p>
            <a:r>
              <a:rPr lang="en-US" dirty="0"/>
              <a:t>Example of the values on next slide displayed in picture of the output from a run of the program (e.g. </a:t>
            </a:r>
            <a:r>
              <a:rPr lang="en-US" dirty="0" err="1"/>
              <a:t>gnorm</a:t>
            </a:r>
            <a:r>
              <a:rPr lang="en-US" dirty="0"/>
              <a:t> printed as “inf”).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4F3E701-EC7C-458E-99F8-4827E42DF7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68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97"/>
    </mc:Choice>
    <mc:Fallback>
      <p:transition spd="slow" advTm="42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4B9A6DD-BCD1-4CBD-8116-94FDFA628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1096" b="1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3F92123-9024-41C2-BDC1-C6B533D075B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9760" y="866880"/>
              <a:ext cx="2294280" cy="195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3F92123-9024-41C2-BDC1-C6B533D075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400" y="857520"/>
                <a:ext cx="2313000" cy="2145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88C90CA-BA38-4FA7-8349-D145836EDE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65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90"/>
    </mc:Choice>
    <mc:Fallback>
      <p:transition spd="slow" advTm="23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B3D00-55C3-43DE-8C31-23E112AA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FDA2-2E3C-4441-8A22-83E4B43BD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you have a version of MINGW64 installed with g++.</a:t>
            </a:r>
          </a:p>
          <a:p>
            <a:r>
              <a:rPr lang="en-US" dirty="0"/>
              <a:t>Open a command prompt and go to the </a:t>
            </a:r>
            <a:r>
              <a:rPr lang="en-US" dirty="0" err="1"/>
              <a:t>CourseProject</a:t>
            </a:r>
            <a:r>
              <a:rPr lang="en-US" dirty="0"/>
              <a:t>/LARA directory and run the command “make all” (or whatever make-like command your version of MINGW64 uses for running </a:t>
            </a:r>
            <a:r>
              <a:rPr lang="en-US" dirty="0" err="1"/>
              <a:t>makefiles</a:t>
            </a:r>
            <a:r>
              <a:rPr lang="en-US" dirty="0"/>
              <a:t>).</a:t>
            </a:r>
          </a:p>
          <a:p>
            <a:r>
              <a:rPr lang="en-US" dirty="0"/>
              <a:t>The program will build into the executable “prog.exe”.</a:t>
            </a:r>
          </a:p>
          <a:p>
            <a:r>
              <a:rPr lang="en-US" dirty="0"/>
              <a:t>See next slide for example picture.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6B41D53-01DF-4A1C-92B3-EBA1396A75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08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60"/>
    </mc:Choice>
    <mc:Fallback>
      <p:transition spd="slow" advTm="40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672</Words>
  <Application>Microsoft Office PowerPoint</Application>
  <PresentationFormat>Widescreen</PresentationFormat>
  <Paragraphs>45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CS410 Course Project: Implement LRR for MeTA </vt:lpstr>
      <vt:lpstr>Project Description</vt:lpstr>
      <vt:lpstr>Development Environment</vt:lpstr>
      <vt:lpstr>In This Repository</vt:lpstr>
      <vt:lpstr>PowerPoint Presentation</vt:lpstr>
      <vt:lpstr>Challenges</vt:lpstr>
      <vt:lpstr>State of the Project</vt:lpstr>
      <vt:lpstr>PowerPoint Presentation</vt:lpstr>
      <vt:lpstr>Building the Code</vt:lpstr>
      <vt:lpstr>PowerPoint Presentation</vt:lpstr>
      <vt:lpstr>Running the Code</vt:lpstr>
      <vt:lpstr>PowerPoint Presentation</vt:lpstr>
      <vt:lpstr>Next Steps (if I had more time!)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CS410 Project Presentation </dc:title>
  <dc:creator>Zachariah Dick</dc:creator>
  <cp:lastModifiedBy>Zachariah Dick</cp:lastModifiedBy>
  <cp:revision>4</cp:revision>
  <dcterms:created xsi:type="dcterms:W3CDTF">2020-12-12T05:12:44Z</dcterms:created>
  <dcterms:modified xsi:type="dcterms:W3CDTF">2020-12-12T06:23:56Z</dcterms:modified>
</cp:coreProperties>
</file>

<file path=docProps/thumbnail.jpeg>
</file>